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strument Sans Semi Bold" charset="0"/>
      <p:regular r:id="rId13"/>
    </p:embeddedFont>
    <p:embeddedFont>
      <p:font typeface="Lucida Sans Unicode" pitchFamily="34" charset="0"/>
      <p:regular r:id="rId14"/>
    </p:embeddedFont>
    <p:embeddedFont>
      <p:font typeface="Instrument Sans Medium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Wingdings 3" pitchFamily="18" charset="2"/>
      <p:regular r:id="rId20"/>
    </p:embeddedFont>
    <p:embeddedFont>
      <p:font typeface="Verdana" pitchFamily="34" charset="0"/>
      <p:regular r:id="rId21"/>
      <p:bold r:id="rId22"/>
      <p:italic r:id="rId23"/>
      <p:boldItalic r:id="rId24"/>
    </p:embeddedFont>
    <p:embeddedFont>
      <p:font typeface="Wingdings 2" pitchFamily="18" charset="2"/>
      <p:regular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-101" y="-259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5596976"/>
            <a:ext cx="1464174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097280" y="2103122"/>
            <a:ext cx="12435840" cy="2195713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69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097280" y="4333928"/>
            <a:ext cx="12435840" cy="1439645"/>
          </a:xfrm>
        </p:spPr>
        <p:txBody>
          <a:bodyPr lIns="65311" rIns="65311"/>
          <a:lstStyle>
            <a:lvl1pPr marL="0" marR="91435" indent="0" algn="r">
              <a:buNone/>
              <a:defRPr>
                <a:solidFill>
                  <a:schemeClr val="tx2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6023" y="5943600"/>
            <a:ext cx="14636424" cy="2294506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1777596"/>
            <a:ext cx="13167360" cy="526328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950421" y="329569"/>
            <a:ext cx="2843952" cy="6711313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329569"/>
            <a:ext cx="10119360" cy="671131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802" y="1271654"/>
            <a:ext cx="12435840" cy="219456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69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76341" y="3518054"/>
            <a:ext cx="7315200" cy="1745866"/>
          </a:xfrm>
        </p:spPr>
        <p:txBody>
          <a:bodyPr lIns="130622" rIns="130622" anchor="t"/>
          <a:lstStyle>
            <a:lvl1pPr marL="0" indent="0" algn="l">
              <a:buNone/>
              <a:defRPr sz="33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Нашивка 6"/>
          <p:cNvSpPr/>
          <p:nvPr/>
        </p:nvSpPr>
        <p:spPr>
          <a:xfrm>
            <a:off x="5818688" y="3606566"/>
            <a:ext cx="292608" cy="27432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5520422" y="3606566"/>
            <a:ext cx="292608" cy="27432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20" y="1777594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37120" y="1777594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27660"/>
            <a:ext cx="13167360" cy="13716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6492240"/>
            <a:ext cx="6464301" cy="9144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61244" anchor="ctr"/>
          <a:lstStyle>
            <a:lvl1pPr marL="0" indent="0">
              <a:buNone/>
              <a:defRPr sz="3400" b="0">
                <a:solidFill>
                  <a:schemeClr val="bg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432042" y="6492240"/>
            <a:ext cx="6466840" cy="9144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61244" anchor="ctr"/>
          <a:lstStyle>
            <a:lvl1pPr marL="0" indent="0">
              <a:buNone/>
              <a:defRPr sz="3400" b="0">
                <a:solidFill>
                  <a:schemeClr val="bg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31520" y="1733153"/>
            <a:ext cx="6464301" cy="4730116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1" y="1733153"/>
            <a:ext cx="6466840" cy="4730116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0" y="5852160"/>
            <a:ext cx="11970842" cy="54864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36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071360" y="6426122"/>
            <a:ext cx="6359347" cy="1097280"/>
          </a:xfrm>
        </p:spPr>
        <p:txBody>
          <a:bodyPr/>
          <a:lstStyle>
            <a:lvl1pPr marL="0" indent="0" algn="r">
              <a:buNone/>
              <a:defRPr sz="23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463040" y="329184"/>
            <a:ext cx="11967667" cy="5486400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763251" y="7689533"/>
            <a:ext cx="3072384" cy="438912"/>
          </a:xfrm>
        </p:spPr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5971" y="6532083"/>
            <a:ext cx="11460480" cy="777878"/>
          </a:xfrm>
          <a:noFill/>
        </p:spPr>
        <p:txBody>
          <a:bodyPr lIns="130622" tIns="0" rIns="130622" anchor="t"/>
          <a:lstStyle>
            <a:lvl1pPr marL="0" marR="26124" indent="0" algn="r">
              <a:buNone/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5760" y="227962"/>
            <a:ext cx="13898880" cy="526694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46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008116" y="7689533"/>
            <a:ext cx="3761090" cy="4381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5838147"/>
            <a:ext cx="12920691" cy="675206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3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1146298" y="6002392"/>
            <a:ext cx="6083205" cy="17317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85697" y="6942028"/>
            <a:ext cx="6083205" cy="10058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9667" y="6949503"/>
            <a:ext cx="5443702" cy="1297042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30622" tIns="65311" rIns="130622" bIns="65311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4778" y="6945286"/>
            <a:ext cx="5448814" cy="1301260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3862579" y="5986128"/>
            <a:ext cx="292608" cy="27432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3564314" y="5986128"/>
            <a:ext cx="292608" cy="27432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1146298" y="6002392"/>
            <a:ext cx="6083205" cy="17317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85697" y="6942028"/>
            <a:ext cx="6083205" cy="10058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9667" y="6949503"/>
            <a:ext cx="5443702" cy="1297042"/>
          </a:xfrm>
          <a:prstGeom prst="rtTriangle">
            <a:avLst/>
          </a:prstGeom>
          <a:blipFill>
            <a:blip r:embed="rId2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30622" tIns="65311" rIns="130622" bIns="65311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4778" y="6945286"/>
            <a:ext cx="5448814" cy="1301260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731520" y="1777594"/>
            <a:ext cx="13167360" cy="5431156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10763251" y="7689533"/>
            <a:ext cx="3072384" cy="438912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l" eaLnBrk="1" latinLnBrk="0" hangingPunct="1">
              <a:defRPr kumimoji="0" sz="1400">
                <a:solidFill>
                  <a:schemeClr val="tx1"/>
                </a:solidFill>
              </a:defRPr>
            </a:lvl1pPr>
            <a:extLst/>
          </a:lstStyle>
          <a:p>
            <a:fld id="{47C9B81F-C347-4BEF-BFDF-29C42F48304A}" type="datetimeFigureOut">
              <a:rPr lang="en-US" smtClean="0"/>
              <a:pPr/>
              <a:t>10/30/2025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7008116" y="7689533"/>
            <a:ext cx="376109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>
                <a:solidFill>
                  <a:schemeClr val="tx1"/>
                </a:solidFill>
              </a:defRPr>
            </a:lvl1pPr>
            <a:extLst/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3835635" y="7689533"/>
            <a:ext cx="585216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 b="0">
                <a:solidFill>
                  <a:schemeClr val="tx1"/>
                </a:solidFill>
              </a:defRPr>
            </a:lvl1pPr>
            <a:extLst/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9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22488" indent="-365742" algn="l" rtl="0" eaLnBrk="1" latinLnBrk="0" hangingPunct="1">
        <a:spcBef>
          <a:spcPts val="571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8230" indent="-326555" algn="l" rtl="0" eaLnBrk="1" latinLnBrk="0" hangingPunct="1">
        <a:spcBef>
          <a:spcPts val="463"/>
        </a:spcBef>
        <a:buClr>
          <a:schemeClr val="accent1"/>
        </a:buClr>
        <a:buFont typeface="Verdana"/>
        <a:buChar char="◦"/>
        <a:defRPr kumimoji="0"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47" indent="-326555" algn="l" rtl="0" eaLnBrk="1" latinLnBrk="0" hangingPunct="1">
        <a:spcBef>
          <a:spcPts val="500"/>
        </a:spcBef>
        <a:buClr>
          <a:schemeClr val="accent2"/>
        </a:buClr>
        <a:buSzPct val="100000"/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76" indent="-326555" algn="l" rtl="0" eaLnBrk="1" latinLnBrk="0" hangingPunct="1">
        <a:spcBef>
          <a:spcPts val="500"/>
        </a:spcBef>
        <a:buClr>
          <a:schemeClr val="accent2"/>
        </a:buClr>
        <a:buFont typeface="Wingdings 2"/>
        <a:buChar char="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9331" indent="-326555" algn="l" rtl="0" eaLnBrk="1" latinLnBrk="0" hangingPunct="1">
        <a:spcBef>
          <a:spcPts val="500"/>
        </a:spcBef>
        <a:buClr>
          <a:schemeClr val="accent2"/>
        </a:buClr>
        <a:buFont typeface="Wingdings 2"/>
        <a:buChar char="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indent="-326555" algn="l" rtl="0" eaLnBrk="1" latinLnBrk="0" hangingPunct="1">
        <a:spcBef>
          <a:spcPts val="500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612441" indent="-326555" algn="l" rtl="0" eaLnBrk="1" latinLnBrk="0" hangingPunct="1">
        <a:spcBef>
          <a:spcPts val="500"/>
        </a:spcBef>
        <a:buClr>
          <a:schemeClr val="accent3"/>
        </a:buClr>
        <a:buFont typeface="Wingdings 2"/>
        <a:buChar char="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2938996" indent="-326555" algn="l" rtl="0" eaLnBrk="1" latinLnBrk="0" hangingPunct="1">
        <a:spcBef>
          <a:spcPts val="500"/>
        </a:spcBef>
        <a:buClr>
          <a:schemeClr val="accent3"/>
        </a:buClr>
        <a:buFont typeface="Wingdings 2"/>
        <a:buChar char="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indent="-326555" algn="l" rtl="0" eaLnBrk="1" latinLnBrk="0" hangingPunct="1">
        <a:spcBef>
          <a:spcPts val="500"/>
        </a:spcBef>
        <a:buClr>
          <a:schemeClr val="accent3"/>
        </a:buClr>
        <a:buFont typeface="Wingdings 2"/>
        <a:buChar char="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Свидетели Вечности: Память поколений для Будущего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Память о прошлом — это не просто сохранение фактов и событий, это передача ценностей, традиций и опыта от одного поколения к другому.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43545" y="755809"/>
            <a:ext cx="7656909" cy="3983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450"/>
              </a:lnSpc>
              <a:buNone/>
            </a:pPr>
            <a:r>
              <a:rPr lang="en-US" sz="83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Быть свидетелями вечности</a:t>
            </a:r>
            <a:endParaRPr lang="en-US" sz="8350" dirty="0"/>
          </a:p>
        </p:txBody>
      </p:sp>
      <p:sp>
        <p:nvSpPr>
          <p:cNvPr id="4" name="Text 1"/>
          <p:cNvSpPr/>
          <p:nvPr/>
        </p:nvSpPr>
        <p:spPr>
          <a:xfrm>
            <a:off x="1062157" y="5296733"/>
            <a:ext cx="7338298" cy="679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Сохранение памяти о героях и событиях, которые определили судьбу нашей страны, — это не только наша задача, но и привилегия.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43545" y="5057775"/>
            <a:ext cx="22860" cy="1157526"/>
          </a:xfrm>
          <a:prstGeom prst="rect">
            <a:avLst/>
          </a:prstGeom>
          <a:solidFill>
            <a:srgbClr val="505468"/>
          </a:solidFill>
          <a:ln/>
        </p:spPr>
      </p:sp>
      <p:sp>
        <p:nvSpPr>
          <p:cNvPr id="6" name="Text 3"/>
          <p:cNvSpPr/>
          <p:nvPr/>
        </p:nvSpPr>
        <p:spPr>
          <a:xfrm>
            <a:off x="743545" y="6454259"/>
            <a:ext cx="7656909" cy="101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Мы должны передавать знания и ценности, которые помогут будущим поколениям строить мир, основанный на </a:t>
            </a:r>
            <a:r>
              <a:rPr lang="en-US" sz="1650" b="1" dirty="0">
                <a:solidFill>
                  <a:srgbClr val="50546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уважении, любви и патриотизме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1650" dirty="0"/>
          </a:p>
        </p:txBody>
      </p:sp>
      <p:pic>
        <p:nvPicPr>
          <p:cNvPr id="7" name="Рисунок 6" descr="2BndVo6HbIDy_mBkcvwVceZJctPWZflerCpYgCAuuD1MH0o-cAlxdK7zN5VwYSsqOKQ6kkp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879" y="3647598"/>
            <a:ext cx="3491369" cy="232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BkVDBARcZYTugPoGRssyXfIt-IfDNPVhyCXmnPyFD8ZQZnW7HLAaZXfpSrkG_Oh3sGl1NoQ3lrmMRcLdEu7do0I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95" y="161903"/>
            <a:ext cx="3485797" cy="261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9CdXs2XK1eBM2z4DHX12DvhSj2qF30Llrq-elaMck8pDZP2p2NvZfknOm0uGLD2w9MDva9u3XB_sbr49FpWONe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584" y="6215300"/>
            <a:ext cx="3980218" cy="1885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FNgHNSUbcrGe4WPB3xdTqu2Ebn27HbBrmADO7B17tsYetyGwhQHVMebCwvWCOpms1PGpJEJs13BYZhwplmPVyZn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962" y="3258315"/>
            <a:ext cx="4302021" cy="203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xDvQs12_7I9kMK6-PtFWFE4Ynt9D4lwDmYuiojLrt8tOZzG7x0PwLa0NG2MeocrBnxSQc-ZBn_07TluTo1_xA8Z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7121" y="161902"/>
            <a:ext cx="4058673" cy="3044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8887182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Центр «Родник»: Хранитель памяти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7" y="1726644"/>
            <a:ext cx="3033239" cy="528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История создания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721638" y="2254925"/>
            <a:ext cx="6342102" cy="1724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 2019 году в нашей школе открылся военно-патриотический центр «Родник», ставший центром сохранения исторической памяти.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21638" y="4334018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Наша миссия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721637" y="4968836"/>
            <a:ext cx="6342102" cy="262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Мы стремимся сохранить и передать память о великих подвигах наших предков, о героях, которые защищали нашу Родину.</a:t>
            </a:r>
            <a:endParaRPr lang="en-US" sz="2400" dirty="0"/>
          </a:p>
        </p:txBody>
      </p:sp>
      <p:pic>
        <p:nvPicPr>
          <p:cNvPr id="8" name="Рисунок 7" descr="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200" y="1211342"/>
            <a:ext cx="4681728" cy="312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200" y="1846160"/>
            <a:ext cx="4681728" cy="312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728" y="2772680"/>
            <a:ext cx="4681728" cy="312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4076" y="3979069"/>
            <a:ext cx="4681728" cy="312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6064" y="4968836"/>
            <a:ext cx="4681728" cy="312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50551" y="231354"/>
            <a:ext cx="923389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Встречи, которые меняют судьбы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231930" y="940133"/>
            <a:ext cx="4196358" cy="2766179"/>
          </a:xfrm>
          <a:prstGeom prst="roundRect">
            <a:avLst>
              <a:gd name="adj" fmla="val 258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510431" y="1079653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Поисковый отряд «Родник»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510431" y="1630496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Учащиеся встречаются с поисковиками, узнают о работе по поиску и увековечению памяти погибших воинов.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940133"/>
            <a:ext cx="4196358" cy="2766179"/>
          </a:xfrm>
          <a:prstGeom prst="roundRect">
            <a:avLst>
              <a:gd name="adj" fmla="val 258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1" name="Text 5"/>
          <p:cNvSpPr/>
          <p:nvPr/>
        </p:nvSpPr>
        <p:spPr>
          <a:xfrm>
            <a:off x="5451396" y="1079653"/>
            <a:ext cx="34424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Военный корреспондент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51396" y="1630496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Встречи со Светланой Лариной позволяют узнать о жизни журналистов на фронте и их роли в информировании общества.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10165927" y="940133"/>
            <a:ext cx="4196358" cy="2766179"/>
          </a:xfrm>
          <a:prstGeom prst="roundRect">
            <a:avLst>
              <a:gd name="adj" fmla="val 258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6" name="Text 8"/>
          <p:cNvSpPr/>
          <p:nvPr/>
        </p:nvSpPr>
        <p:spPr>
          <a:xfrm>
            <a:off x="10425412" y="10796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Духовные беседы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10425412" y="1630496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Второй год подряд священник Павел проводит встречи с девятиклассниками о духовных и моральных ценностях наших предков.</a:t>
            </a:r>
            <a:endParaRPr lang="en-US" sz="1750" dirty="0"/>
          </a:p>
        </p:txBody>
      </p:sp>
      <p:pic>
        <p:nvPicPr>
          <p:cNvPr id="18" name="Рисунок 17" descr="BNf8dqjywDkLuyetFtGqSpaxDbVGzLBxjJzgcuPrq-7mBD2wAqECyrZAxjqrr7OYd1VxWHxmXdv2rV3LiNsDGY7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0" y="3879628"/>
            <a:ext cx="4109279" cy="309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PeqT4u8xafOTRqbN2NxpGK2g0V7NnHp74YiOkVWN58impbC-ve2Yll-DSs3sCIJX_rz78rZU3XAyoOPcD-YG3Am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30" y="3879628"/>
            <a:ext cx="4109279" cy="309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Rp512q2NbK1zYuM0M1ZaKeoNV6bUaFSgWiV8ATeC3PpCJZZqrQYbDh9pAgS_RUP5nCsjqIVZA69BwmOPkBCYgCH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30" y="3879628"/>
            <a:ext cx="4109279" cy="309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rq9FtHJiaED4IL5-VaGklCdRhoilI2tvoHzAmUoXHdWzA8QSoWfxD-AD0RFRaE1YU23cuQUxdOFV99FwzdsUUVw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30" y="3879628"/>
            <a:ext cx="4109279" cy="309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1GiimA7ddPXJB_eNfWhUMwOb7bp0YS-y8BpNhfu3pXpOozcNVVFw82fUVIzj7V0epzVtBAUYCpb8r3_mK1PoFEB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962" y="3879628"/>
            <a:ext cx="4181320" cy="3135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aqVpYW1Mji7cmvsoCbp5es0I9T64y4dDe7tELzHNIiQr__ZFR6Sj_7m-08mvefAx2ZK1ogde20IDDJCqd6pCqwL-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000" y="3879628"/>
            <a:ext cx="4181320" cy="3135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s8AQZ2u1l5wZVgWBVjKpQDlG-rvwEzDn0n6IphlPkLgjTYGjlBTkQUntNeli3jzIZuQ6C4Cs4YsTJr-JeX_wUkph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2000" y="3879628"/>
            <a:ext cx="4181320" cy="3135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1GiimA7ddPXJB_eNfWhUMwOb7bp0YS-y8BpNhfu3pXpOozcNVVFw82fUVIzj7V0epzVtBAUYCpb8r3_mK1PoFEBY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0965" y="3879628"/>
            <a:ext cx="4181320" cy="3135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V0no_Z_ISFGiqbQEROomnBrCc07hJhLUyFJu8XEcoCXhrvewSGpEsZ2TAIa9_EtSvVG8lGestbfvWpCqlk2jV0Hr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5926" y="3879628"/>
            <a:ext cx="4159277" cy="311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ZpnkSHzfh6WeXAQGT-QdiTwfT2r074q-IBzhhMpWO1CCKljVKlG4VogU9SBIgE0fCnFWKZHYarKAGRs2uiXfGWCk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0944" y="3879628"/>
            <a:ext cx="4124260" cy="309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nLDa6aiqqkhOJKFz1iBBYiK2bUJde0Tj0ZNg2U79Ifx5Ob2tvF2ddXZGedHlE-oELUOOv6Q-HUNqw9JYhEBN9ZIe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0944" y="3879628"/>
            <a:ext cx="4124260" cy="309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DC_l_vmCN5EeiLkdnDvQH5LPXth3xY2PKfO7M1QHbjM4LEq9BvgFjlAsrvRYfg2AQoLVuqxIOlATNyVPLNaYGjlV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5925" y="3879628"/>
            <a:ext cx="4124260" cy="309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03453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Музей «Мужество»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08347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 мае этого года состоялось торжественное открытие музея патриотического воспитания «Мужество» — важного центра, где учащиеся могут познакомиться с историей Великой Отечественной войны.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7902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530906" y="3868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Экспонаты истории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35852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 музее представлены подлинные экспонаты, рассказывающие о жизни и борьбе наших предков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553795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530906" y="56158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Юные экскурсоводы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530906" y="6106239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Все экскурсии проводят сами обучающиеся школы, передавая знания детским садам и близлежащим учебным заведениям</a:t>
            </a:r>
            <a:endParaRPr lang="en-US" sz="1750" dirty="0"/>
          </a:p>
        </p:txBody>
      </p:sp>
      <p:pic>
        <p:nvPicPr>
          <p:cNvPr id="16" name="Рисунок 15" descr="ueBF3Q52rWqWVo8HohdV-Gd2722vcBnDtRQ2e-hp5oIjz5TP8KLJnxrqWEOBJ4kUBxW-dy26WCwHlM_HeBWqRtW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133" y="91668"/>
            <a:ext cx="5545079" cy="369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KfnYtCW5NscvK9d0t0f6_pppMvBbkf26toDWZvmNdIiLdnWmNfETT1q6wgTYePAFaQ7BhqEGrYB3OL6b9_RV0R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133" y="938213"/>
            <a:ext cx="5545079" cy="369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7fmU9Rv9JJVUL-5zNlPH06KC714I4d9uA8tqt5c78ISkvUp2uU4T97y_kyJ7BfY1otErpUq8_45jj8yYcJlo8qv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132" y="2451254"/>
            <a:ext cx="5545079" cy="369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3u9sixSTobTEC9-rFqYq8ReKwxucgE2EgeYGSv1CZDh--6dCa1oT3lx8ZYpmsef4QcpHOxkSYIZorgjV3ark_QAJ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132" y="4198972"/>
            <a:ext cx="5545079" cy="369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ZpnkSHzfh6WeXAQGT-QdiTwfT2r074q-IBzhhMpWO1CCKljVKlG4VogU9SBIgE0fCnFWKZHYarKAGRs2uiXfGWC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132" y="99900"/>
            <a:ext cx="5694560" cy="779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72885" y="1838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Уроки мужества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845756" y="892612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 рамках работы музея проводятся уроки мужества, на которых учащиеся знакомятся с историей Великой Отечественной войны.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6845756" y="2625786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Эти уроки помогают лучше понять, какие испытания выпали на долю наших предков и как они смогли их преодолеть благодаря силе духа и вере в победу.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6845756" y="434890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 экскурсии приходят воспитанники детского сада «Родничок» и учащиеся из близлежащих школ.</a:t>
            </a:r>
            <a:endParaRPr lang="en-US" sz="2800" dirty="0"/>
          </a:p>
        </p:txBody>
      </p:sp>
      <p:pic>
        <p:nvPicPr>
          <p:cNvPr id="8" name="Рисунок 7" descr="78cNL1wdCqjFGeZEHo7kmjkLGzlCHHT-kfvPovcmaVpDaNXBNeWcQ4ZQUSMfgOYRgfTFWBi7GWdMduR_KIfyQr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27" y="183833"/>
            <a:ext cx="3802297" cy="285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gT0kiNuvvCiJiBLhqYYVz6SphURPZDha3w_f8svHVXRaiyTRzklDs9IScdFiih8n3lJVTgP896RARw-iipl6_jp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71" y="2784392"/>
            <a:ext cx="3802297" cy="285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4op9jn3nq1fXSVyapOaV7Ooz49MtRDGNyH-y4GusMCqLJV2uSp2QHhOuc5ePIQozeBQD5zO51Ag9g8PRpVHhoAT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27" y="5369180"/>
            <a:ext cx="3759315" cy="250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bdDsenPgggV13xeYq93r-KDWJ12Autf53uc4LqkTLKozHXowRa9FcEJ5REx20FGd_dLH_vIUW3kn9gy7ttlxJd7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927" y="183833"/>
            <a:ext cx="5766787" cy="768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KWvPbw0LfUTJX8FIJB5misHEIOg53xfDcs4D4O_eF217NZ-6bsQmxibCkxy7mkAxPfTUlFyrNInD1begjs7qdnR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82" y="183833"/>
            <a:ext cx="5190111" cy="768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E3vsygP_1H4MvB3wL1IxoGBgBk7DQA-I_mhRPMOHQq5LDyLm3ZcEd3nESUqSjh3-0oYgR3V4l_Ne6f6uJKcGqbZ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927" y="183833"/>
            <a:ext cx="5766787" cy="768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68831" y="154236"/>
            <a:ext cx="61418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Проект «Лица героев»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168831" y="102456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Главным лицом созданного мурала стал Маршал Советского Союза Георгий Жуков — символ памяти о великом полководце и его вкладе в победу в Великой Отечественной войне.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80453" y="7304183"/>
            <a:ext cx="6866460" cy="753182"/>
          </a:xfrm>
          <a:prstGeom prst="roundRect">
            <a:avLst>
              <a:gd name="adj" fmla="val 5638"/>
            </a:avLst>
          </a:prstGeom>
          <a:solidFill>
            <a:srgbClr val="D4D5DE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965" y="7579605"/>
            <a:ext cx="283488" cy="22681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725252" y="7304183"/>
            <a:ext cx="659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Мурал</a:t>
            </a:r>
            <a:r>
              <a:rPr lang="en-US" sz="17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это масштабное произведение искусства, которое создаётся на стенах зданий или других общественных пространствах</a:t>
            </a:r>
            <a:endParaRPr lang="en-US" sz="1750" dirty="0"/>
          </a:p>
        </p:txBody>
      </p:sp>
      <p:pic>
        <p:nvPicPr>
          <p:cNvPr id="11" name="Рисунок 10" descr="qPuahmYB_ON63RqDHvMEngH3gm_GRifP-zveSFEE8dwcu8Sv3NURZpuZJm8RMy_5MXPaA8NVg7MPW8HLs3-CATz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410" y="2428530"/>
            <a:ext cx="4235277" cy="317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WnHmlglhz-MmDAqGWD3RBmpTb2MWnoohxKTNmE5ybYjkwyJ5R1_6vG_GENGUvU14IOjPPG8Z95CBa3PVJO7L2Bz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205" y="2428530"/>
            <a:ext cx="4235277" cy="317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4op9jn3nq1fXSVyapOaV7Ooz49MtRDGNyH-y4GusMCqLJV2uSp2QHhOuc5ePIQozeBQD5zO51Ag9g8PRpVHhoAT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796" y="2291788"/>
            <a:ext cx="11777866" cy="4379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0403"/>
            <a:ext cx="81450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Семья — основа патриотизма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299960" y="2482810"/>
            <a:ext cx="30480" cy="4426268"/>
          </a:xfrm>
          <a:prstGeom prst="roundRect">
            <a:avLst>
              <a:gd name="adj" fmla="val 312558"/>
            </a:avLst>
          </a:prstGeom>
          <a:solidFill>
            <a:srgbClr val="C8C9CF"/>
          </a:solidFill>
          <a:ln/>
        </p:spPr>
      </p:sp>
      <p:sp>
        <p:nvSpPr>
          <p:cNvPr id="4" name="Shape 2"/>
          <p:cNvSpPr/>
          <p:nvPr/>
        </p:nvSpPr>
        <p:spPr>
          <a:xfrm>
            <a:off x="6410087" y="2722721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8C9CF"/>
          </a:solidFill>
          <a:ln/>
        </p:spPr>
      </p:sp>
      <p:sp>
        <p:nvSpPr>
          <p:cNvPr id="5" name="Shape 3"/>
          <p:cNvSpPr/>
          <p:nvPr/>
        </p:nvSpPr>
        <p:spPr>
          <a:xfrm>
            <a:off x="7060049" y="248281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45119" y="252531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2958465" y="2560677"/>
            <a:ext cx="32226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Вовлечение родителей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3051096"/>
            <a:ext cx="538734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Мы активно призываем родителей участвовать в мероприятиях, организуемых центром «Родник»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539871" y="4083606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8C9CF"/>
          </a:solidFill>
          <a:ln/>
        </p:spPr>
      </p:sp>
      <p:sp>
        <p:nvSpPr>
          <p:cNvPr id="10" name="Shape 8"/>
          <p:cNvSpPr/>
          <p:nvPr/>
        </p:nvSpPr>
        <p:spPr>
          <a:xfrm>
            <a:off x="7060049" y="384369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45119" y="388620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8449270" y="3921562"/>
            <a:ext cx="36259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Совместные мероприятия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8449270" y="4411980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Экскурсии в музей, участие в уроках мужества и обсуждение книг о войне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6410087" y="5256609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8C9CF"/>
          </a:solidFill>
          <a:ln/>
        </p:spPr>
      </p:sp>
      <p:sp>
        <p:nvSpPr>
          <p:cNvPr id="15" name="Shape 13"/>
          <p:cNvSpPr/>
          <p:nvPr/>
        </p:nvSpPr>
        <p:spPr>
          <a:xfrm>
            <a:off x="7060049" y="501669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45119" y="505920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3345894" y="50945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Единая среда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93790" y="5584984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Создание образовательной среды, где каждый вносит свой вклад в воспитание патриотизма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1947"/>
            <a:ext cx="77020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Творческие проекты школы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94516"/>
            <a:ext cx="4196358" cy="2757726"/>
          </a:xfrm>
          <a:prstGeom prst="roundRect">
            <a:avLst>
              <a:gd name="adj" fmla="val 5305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64036"/>
            <a:ext cx="4196358" cy="12192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688" y="2454354"/>
            <a:ext cx="680442" cy="68044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755761" y="262449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1051084" y="33614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«Города России»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51084" y="3851910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Изучение и художественное воплощение красоты российских городов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216962" y="2794516"/>
            <a:ext cx="4196358" cy="2757726"/>
          </a:xfrm>
          <a:prstGeom prst="roundRect">
            <a:avLst>
              <a:gd name="adj" fmla="val 5305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62" y="2764036"/>
            <a:ext cx="4196358" cy="12192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860" y="2454354"/>
            <a:ext cx="680442" cy="68044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78933" y="262449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5474256" y="3361492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«Картины известных художников»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5474256" y="4206240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Знакомство с шедеврами отечественного искусства через создание репродукций</a:t>
            </a:r>
            <a:endParaRPr lang="en-US" sz="1750" dirty="0"/>
          </a:p>
        </p:txBody>
      </p:sp>
      <p:sp>
        <p:nvSpPr>
          <p:cNvPr id="15" name="Shape 9"/>
          <p:cNvSpPr/>
          <p:nvPr/>
        </p:nvSpPr>
        <p:spPr>
          <a:xfrm>
            <a:off x="9640133" y="2794516"/>
            <a:ext cx="4196358" cy="2757726"/>
          </a:xfrm>
          <a:prstGeom prst="roundRect">
            <a:avLst>
              <a:gd name="adj" fmla="val 5305"/>
            </a:avLst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33" y="2764036"/>
            <a:ext cx="4196358" cy="121920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8032" y="2454354"/>
            <a:ext cx="680442" cy="680442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1602105" y="262449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1"/>
          <p:cNvSpPr/>
          <p:nvPr/>
        </p:nvSpPr>
        <p:spPr>
          <a:xfrm>
            <a:off x="9897427" y="33614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«Уголок России»</a:t>
            </a:r>
            <a:endParaRPr lang="en-US" sz="2200" dirty="0"/>
          </a:p>
        </p:txBody>
      </p:sp>
      <p:sp>
        <p:nvSpPr>
          <p:cNvPr id="20" name="Text 12"/>
          <p:cNvSpPr/>
          <p:nvPr/>
        </p:nvSpPr>
        <p:spPr>
          <a:xfrm>
            <a:off x="9897427" y="3851910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Запечатление уникальных мест нашей необъятной Родины</a:t>
            </a:r>
            <a:endParaRPr lang="en-US" sz="1750" dirty="0"/>
          </a:p>
        </p:txBody>
      </p:sp>
      <p:sp>
        <p:nvSpPr>
          <p:cNvPr id="21" name="Shape 13"/>
          <p:cNvSpPr/>
          <p:nvPr/>
        </p:nvSpPr>
        <p:spPr>
          <a:xfrm>
            <a:off x="793790" y="5920773"/>
            <a:ext cx="13042821" cy="35957"/>
          </a:xfrm>
          <a:prstGeom prst="rect">
            <a:avLst/>
          </a:prstGeom>
          <a:solidFill>
            <a:srgbClr val="5B5F71">
              <a:alpha val="50000"/>
            </a:srgbClr>
          </a:solidFill>
          <a:ln/>
        </p:spPr>
      </p:sp>
      <p:sp>
        <p:nvSpPr>
          <p:cNvPr id="22" name="Text 14"/>
          <p:cNvSpPr/>
          <p:nvPr/>
        </p:nvSpPr>
        <p:spPr>
          <a:xfrm>
            <a:off x="793790" y="621184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 61-летию школы будет создано 61 картина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— совместная работа учителей, детей и родителей наполнит школу искусством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605626" y="2533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Планы на будущее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99" y="1101687"/>
            <a:ext cx="4347567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2258458"/>
            <a:ext cx="30519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Встречи с ветеранами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408199" y="275421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Организация новых встреч для передачи жизненного опыта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1101687"/>
            <a:ext cx="4347567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555457" y="2258458"/>
            <a:ext cx="32974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Тематические выставки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141357" y="275421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Проведение выставок и конкурсов для творческого изучения истории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3666" y="1101687"/>
            <a:ext cx="4347567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276216" y="2258458"/>
            <a:ext cx="34012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Расширение горизонтов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73666" y="275421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Углубление патриотического воспитания новыми форматами</a:t>
            </a:r>
            <a:endParaRPr lang="en-US" sz="1750" dirty="0"/>
          </a:p>
        </p:txBody>
      </p:sp>
      <p:pic>
        <p:nvPicPr>
          <p:cNvPr id="13" name="Рисунок 12" descr="4op9jn3nq1fXSVyapOaV7Ooz49MtRDGNyH-y4GusMCqLJV2uSp2QHhOuc5ePIQozeBQD5zO51Ag9g8PRpVHhoAT5.jpg"/>
          <p:cNvPicPr>
            <a:picLocks noChangeAspect="1"/>
          </p:cNvPicPr>
          <p:nvPr/>
        </p:nvPicPr>
        <p:blipFill>
          <a:blip r:embed="rId6"/>
          <a:srcRect r="16134"/>
          <a:stretch>
            <a:fillRect/>
          </a:stretch>
        </p:blipFill>
        <p:spPr>
          <a:xfrm>
            <a:off x="417361" y="3480022"/>
            <a:ext cx="3787839" cy="254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7CqCllmsX1gaDWKJbOvj56fcwcAODLlX9AGe8PVVctLa6M5BLWm5x_Nv3bpk9NEju8Ot6z7frFBxUQMDyBGbxUH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95" y="3480022"/>
            <a:ext cx="3782905" cy="283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9eoHhcT1to5eLP-dHMcuAd1sjWqRx_lwdpICx0QePiva9CygcbAonz4jsJb1nJO5p_wqqtsIU9aqMm5Cjetl8n6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295" y="3480022"/>
            <a:ext cx="3782905" cy="283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9eoHhcT1to5eLP-dHMcuAd1sjWqRx_lwdpICx0QePiva9CygcbAonz4jsJb1nJO5p_wqqtsIU9aqMm5Cjetl8n6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1357" y="3480023"/>
            <a:ext cx="3782904" cy="283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Gy_SvBnpexojRRRh6Z9Gu10sjcGEXG8pU4EgahKWX0cNd9JNQxr5ttw_jAxy2pbMsi-MLiCnwz8FA_c7jVYzUqeF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1358" y="3480024"/>
            <a:ext cx="3782902" cy="283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2BndVo6HbIDy_mBkcvwVceZJctPWZflerCpYgCAuuD1MH0o-cAlxdK7zN5VwYSsqOKQ6kkpd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3666" y="3480024"/>
            <a:ext cx="3782903" cy="283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67</TotalTime>
  <Words>515</Words>
  <Application>Microsoft Office PowerPoint</Application>
  <PresentationFormat>Произвольный</PresentationFormat>
  <Paragraphs>68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Instrument Sans Semi Bold</vt:lpstr>
      <vt:lpstr>Lucida Sans Unicode</vt:lpstr>
      <vt:lpstr>Instrument Sans Medium</vt:lpstr>
      <vt:lpstr>Calibri</vt:lpstr>
      <vt:lpstr>Wingdings 3</vt:lpstr>
      <vt:lpstr>Verdana</vt:lpstr>
      <vt:lpstr>Wingdings 2</vt:lpstr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Учитель</cp:lastModifiedBy>
  <cp:revision>8</cp:revision>
  <dcterms:created xsi:type="dcterms:W3CDTF">2025-10-30T16:31:36Z</dcterms:created>
  <dcterms:modified xsi:type="dcterms:W3CDTF">2025-10-30T14:40:48Z</dcterms:modified>
</cp:coreProperties>
</file>